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52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84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71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29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1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87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10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74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14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38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01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76495-2F2E-422E-B8C7-BA4C127C30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UNIDAD 2. Polígonos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C91E11-E147-4309-AC34-A8C3A7502C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CONTENIDOS:</a:t>
            </a:r>
          </a:p>
          <a:p>
            <a:r>
              <a:rPr lang="es-ES" dirty="0"/>
              <a:t>• Triángulos</a:t>
            </a:r>
          </a:p>
          <a:p>
            <a:r>
              <a:rPr lang="es-ES" dirty="0"/>
              <a:t>• Cuadriláteros</a:t>
            </a:r>
          </a:p>
          <a:p>
            <a:r>
              <a:rPr lang="es-ES" dirty="0"/>
              <a:t>• Polígonos</a:t>
            </a:r>
          </a:p>
        </p:txBody>
      </p:sp>
    </p:spTree>
    <p:extLst>
      <p:ext uri="{BB962C8B-B14F-4D97-AF65-F5344CB8AC3E}">
        <p14:creationId xmlns:p14="http://schemas.microsoft.com/office/powerpoint/2010/main" val="153600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C8D52AA-964E-4BA6-A069-7F8F5560A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s-ES" sz="5000"/>
              <a:t>Criterios de evaluación	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Marcador de contenido 3">
            <a:extLst>
              <a:ext uri="{FF2B5EF4-FFF2-40B4-BE49-F238E27FC236}">
                <a16:creationId xmlns:a16="http://schemas.microsoft.com/office/drawing/2014/main" id="{4DC09247-FE35-4760-B46F-CF35EDF7F0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42970" y="933450"/>
          <a:ext cx="5996074" cy="4941890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749130">
                  <a:extLst>
                    <a:ext uri="{9D8B030D-6E8A-4147-A177-3AD203B41FA5}">
                      <a16:colId xmlns:a16="http://schemas.microsoft.com/office/drawing/2014/main" val="2824489147"/>
                    </a:ext>
                  </a:extLst>
                </a:gridCol>
                <a:gridCol w="5246944">
                  <a:extLst>
                    <a:ext uri="{9D8B030D-6E8A-4147-A177-3AD203B41FA5}">
                      <a16:colId xmlns:a16="http://schemas.microsoft.com/office/drawing/2014/main" val="3850196972"/>
                    </a:ext>
                  </a:extLst>
                </a:gridCol>
              </a:tblGrid>
              <a:tr h="1318622">
                <a:tc>
                  <a:txBody>
                    <a:bodyPr/>
                    <a:lstStyle/>
                    <a:p>
                      <a:pPr algn="r" fontAlgn="t"/>
                      <a:r>
                        <a:rPr lang="es-ES" sz="22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12</a:t>
                      </a:r>
                      <a:endParaRPr lang="es-ES" sz="22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73" marR="0" marT="136937" marB="136937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2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Comprender la clasificación de los triángulos en función de sus lados y de sus ángulos.</a:t>
                      </a:r>
                      <a:endParaRPr lang="es-ES" sz="22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73" marR="0" marT="136937" marB="136937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5357379"/>
                  </a:ext>
                </a:extLst>
              </a:tr>
              <a:tr h="986024">
                <a:tc>
                  <a:txBody>
                    <a:bodyPr/>
                    <a:lstStyle/>
                    <a:p>
                      <a:pPr algn="r" fontAlgn="t"/>
                      <a:r>
                        <a:rPr lang="es-ES" sz="22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13</a:t>
                      </a:r>
                      <a:endParaRPr lang="es-ES" sz="22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73" marR="0" marT="136937" marB="136937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2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Conocer los diferentes tipos de cuadriláteros.</a:t>
                      </a:r>
                      <a:endParaRPr lang="es-ES" sz="22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73" marR="0" marT="136937" marB="136937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964119"/>
                  </a:ext>
                </a:extLst>
              </a:tr>
              <a:tr h="1318622">
                <a:tc>
                  <a:txBody>
                    <a:bodyPr/>
                    <a:lstStyle/>
                    <a:p>
                      <a:pPr algn="r" fontAlgn="t"/>
                      <a:r>
                        <a:rPr lang="es-ES" sz="22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14</a:t>
                      </a:r>
                      <a:endParaRPr lang="es-ES" sz="22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73" marR="0" marT="136937" marB="136937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2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Clasificar los polígonos en función de sus lados, reconociendo los regulares y los irregulares.</a:t>
                      </a:r>
                      <a:endParaRPr lang="es-ES" sz="22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73" marR="0" marT="136937" marB="136937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814754"/>
                  </a:ext>
                </a:extLst>
              </a:tr>
              <a:tr h="1318622">
                <a:tc>
                  <a:txBody>
                    <a:bodyPr/>
                    <a:lstStyle/>
                    <a:p>
                      <a:pPr algn="r" fontAlgn="t"/>
                      <a:r>
                        <a:rPr lang="es-ES" sz="22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</a:t>
                      </a:r>
                      <a:endParaRPr lang="es-ES" sz="22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73" marR="0" marT="136937" marB="136937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2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Estudiar la construcción de los polígonos regulares inscritos en la circunferencia.</a:t>
                      </a:r>
                      <a:endParaRPr lang="es-ES" sz="22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73" marR="0" marT="136937" marB="136937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711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15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2205E-9AF2-4302-9C2D-D3BF0B523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s-ES" sz="5000"/>
              <a:t>Estándares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7E0A1D1-7E3B-4E42-91B2-442343609C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618607"/>
              </p:ext>
            </p:extLst>
          </p:nvPr>
        </p:nvGraphicFramePr>
        <p:xfrm>
          <a:off x="1095260" y="2286000"/>
          <a:ext cx="9577619" cy="4022727"/>
        </p:xfrm>
        <a:graphic>
          <a:graphicData uri="http://schemas.openxmlformats.org/drawingml/2006/table">
            <a:tbl>
              <a:tblPr/>
              <a:tblGrid>
                <a:gridCol w="1271454">
                  <a:extLst>
                    <a:ext uri="{9D8B030D-6E8A-4147-A177-3AD203B41FA5}">
                      <a16:colId xmlns:a16="http://schemas.microsoft.com/office/drawing/2014/main" val="4218043614"/>
                    </a:ext>
                  </a:extLst>
                </a:gridCol>
                <a:gridCol w="8306165">
                  <a:extLst>
                    <a:ext uri="{9D8B030D-6E8A-4147-A177-3AD203B41FA5}">
                      <a16:colId xmlns:a16="http://schemas.microsoft.com/office/drawing/2014/main" val="2398249074"/>
                    </a:ext>
                  </a:extLst>
                </a:gridCol>
              </a:tblGrid>
              <a:tr h="1005682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12.1. </a:t>
                      </a:r>
                      <a:endParaRPr lang="es-ES" sz="4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117" marR="25117" marT="25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Clasifica cualquier triángulo, observando sus lados y sus ángulos.</a:t>
                      </a:r>
                      <a:endParaRPr lang="es-ES" sz="4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117" marR="25117" marT="25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776900"/>
                  </a:ext>
                </a:extLst>
              </a:tr>
              <a:tr h="563624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13.1. </a:t>
                      </a:r>
                      <a:endParaRPr lang="es-ES" sz="4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117" marR="25117" marT="25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Clasifica correctamente cualquier cuadrilátero.</a:t>
                      </a:r>
                      <a:endParaRPr lang="es-ES" sz="4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117" marR="25117" marT="25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845238"/>
                  </a:ext>
                </a:extLst>
              </a:tr>
              <a:tr h="1447739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14.1. </a:t>
                      </a:r>
                      <a:endParaRPr lang="es-ES" sz="4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117" marR="25117" marT="25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Clasifica correctamente cualquier polígono de 3 a 5 lados, diferenciando claramente si es regular o irregular.</a:t>
                      </a:r>
                      <a:endParaRPr lang="es-ES" sz="4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117" marR="25117" marT="25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805023"/>
                  </a:ext>
                </a:extLst>
              </a:tr>
              <a:tr h="1005682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15.1. </a:t>
                      </a:r>
                      <a:endParaRPr lang="es-ES" sz="4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117" marR="25117" marT="25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Construye correctamente polígonos regulares de hasta 5 lados, inscritos en una circunferencia.</a:t>
                      </a:r>
                      <a:endParaRPr lang="es-ES" sz="4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117" marR="25117" marT="25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377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42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2E38BCF6-D504-4397-9838-6B6E483D0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Oval 5">
            <a:extLst>
              <a:ext uri="{FF2B5EF4-FFF2-40B4-BE49-F238E27FC236}">
                <a16:creationId xmlns:a16="http://schemas.microsoft.com/office/drawing/2014/main" id="{A9459DCB-24BA-4C67-A940-FE411D6A2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DA0BE2A6-904F-417A-B4D2-26CADDE5F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A34DF04-51D2-42E6-B602-7A2FE9645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3FFCF999-63D4-4715-A827-1A0BAFD08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4" y="321732"/>
            <a:ext cx="4332562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F2C7CF8-0C5D-4775-B381-0BEF1D78B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6" y="947988"/>
            <a:ext cx="3535388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TRIÁNGULOS</a:t>
            </a:r>
          </a:p>
        </p:txBody>
      </p:sp>
      <p:pic>
        <p:nvPicPr>
          <p:cNvPr id="4" name="Picture 6" descr="Resultado de imagen de triángulos en la naturaleza">
            <a:extLst>
              <a:ext uri="{FF2B5EF4-FFF2-40B4-BE49-F238E27FC236}">
                <a16:creationId xmlns:a16="http://schemas.microsoft.com/office/drawing/2014/main" id="{4F9FCB74-9692-42EB-93D2-CCFBA54081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0" r="1" b="1"/>
          <a:stretch/>
        </p:blipFill>
        <p:spPr bwMode="auto">
          <a:xfrm>
            <a:off x="4812572" y="321731"/>
            <a:ext cx="3797806" cy="367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sultado de imagen de triángulos en la naturaleza">
            <a:extLst>
              <a:ext uri="{FF2B5EF4-FFF2-40B4-BE49-F238E27FC236}">
                <a16:creationId xmlns:a16="http://schemas.microsoft.com/office/drawing/2014/main" id="{1734613F-0B41-4E82-A784-708BA8E082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" r="609" b="-2"/>
          <a:stretch/>
        </p:blipFill>
        <p:spPr bwMode="auto">
          <a:xfrm>
            <a:off x="8768654" y="321733"/>
            <a:ext cx="3098335" cy="208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8A93D212-26D1-4F06-A4CC-E54300566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2859" y="4077013"/>
            <a:ext cx="3243738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 descr="milktree:  by Gaston Suaya                                                                                                                                                                                 Más">
            <a:extLst>
              <a:ext uri="{FF2B5EF4-FFF2-40B4-BE49-F238E27FC236}">
                <a16:creationId xmlns:a16="http://schemas.microsoft.com/office/drawing/2014/main" id="{EB7A7AA7-13D0-4304-B6F1-A71F9CAD9D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1" r="2" b="2"/>
          <a:stretch/>
        </p:blipFill>
        <p:spPr bwMode="auto">
          <a:xfrm>
            <a:off x="8778532" y="2570854"/>
            <a:ext cx="3088457" cy="388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triángulos en la naturaleza">
            <a:extLst>
              <a:ext uri="{FF2B5EF4-FFF2-40B4-BE49-F238E27FC236}">
                <a16:creationId xmlns:a16="http://schemas.microsoft.com/office/drawing/2014/main" id="{7A7359C6-6839-4976-85D8-E3B4CDCB07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1" b="717"/>
          <a:stretch/>
        </p:blipFill>
        <p:spPr bwMode="auto">
          <a:xfrm>
            <a:off x="4812145" y="4157448"/>
            <a:ext cx="3798233" cy="231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Resultado de imagen de esquema triangular arte">
            <a:extLst>
              <a:ext uri="{FF2B5EF4-FFF2-40B4-BE49-F238E27FC236}">
                <a16:creationId xmlns:a16="http://schemas.microsoft.com/office/drawing/2014/main" id="{E835DF73-C672-4E25-8938-417C73E4E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95" y="4398746"/>
            <a:ext cx="264795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192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2E38BCF6-D504-4397-9838-6B6E483D0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Oval 5">
            <a:extLst>
              <a:ext uri="{FF2B5EF4-FFF2-40B4-BE49-F238E27FC236}">
                <a16:creationId xmlns:a16="http://schemas.microsoft.com/office/drawing/2014/main" id="{A9459DCB-24BA-4C67-A940-FE411D6A2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DA0BE2A6-904F-417A-B4D2-26CADDE5F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>
            <a:extLst>
              <a:ext uri="{FF2B5EF4-FFF2-40B4-BE49-F238E27FC236}">
                <a16:creationId xmlns:a16="http://schemas.microsoft.com/office/drawing/2014/main" id="{8A34DF04-51D2-42E6-B602-7A2FE9645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3FFCF999-63D4-4715-A827-1A0BAFD08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4" y="321732"/>
            <a:ext cx="4332562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F9EDC34-E4CA-4622-834A-AC4A466B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6" y="947988"/>
            <a:ext cx="3535388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Cuadriláteros</a:t>
            </a:r>
          </a:p>
        </p:txBody>
      </p:sp>
      <p:pic>
        <p:nvPicPr>
          <p:cNvPr id="2054" name="Picture 6" descr="Ver las imágenes de origen">
            <a:extLst>
              <a:ext uri="{FF2B5EF4-FFF2-40B4-BE49-F238E27FC236}">
                <a16:creationId xmlns:a16="http://schemas.microsoft.com/office/drawing/2014/main" id="{FD369776-0E8F-4F6E-B576-047C4D8568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3" r="15375" b="-4"/>
          <a:stretch/>
        </p:blipFill>
        <p:spPr bwMode="auto">
          <a:xfrm>
            <a:off x="4812572" y="321732"/>
            <a:ext cx="3797806" cy="367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>
            <a:extLst>
              <a:ext uri="{FF2B5EF4-FFF2-40B4-BE49-F238E27FC236}">
                <a16:creationId xmlns:a16="http://schemas.microsoft.com/office/drawing/2014/main" id="{65B9BA6C-05D3-4601-A0C1-6C18BECD4E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69"/>
          <a:stretch/>
        </p:blipFill>
        <p:spPr bwMode="auto">
          <a:xfrm>
            <a:off x="8768654" y="321733"/>
            <a:ext cx="3098335" cy="208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8A93D212-26D1-4F06-A4CC-E54300566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2859" y="4077013"/>
            <a:ext cx="3243738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Resultado de imagen de edificios cuadriláteros">
            <a:extLst>
              <a:ext uri="{FF2B5EF4-FFF2-40B4-BE49-F238E27FC236}">
                <a16:creationId xmlns:a16="http://schemas.microsoft.com/office/drawing/2014/main" id="{96EF80B9-DAFC-4A0B-BA5C-27BA7CA1AA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27" r="16844"/>
          <a:stretch/>
        </p:blipFill>
        <p:spPr bwMode="auto">
          <a:xfrm>
            <a:off x="8778532" y="2570854"/>
            <a:ext cx="3088457" cy="388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de edificios cuadriláteros">
            <a:extLst>
              <a:ext uri="{FF2B5EF4-FFF2-40B4-BE49-F238E27FC236}">
                <a16:creationId xmlns:a16="http://schemas.microsoft.com/office/drawing/2014/main" id="{35A09C05-476F-4675-9BE1-690BA4293D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r="1" b="1"/>
          <a:stretch/>
        </p:blipFill>
        <p:spPr bwMode="auto">
          <a:xfrm>
            <a:off x="4812145" y="4157448"/>
            <a:ext cx="3798233" cy="231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53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42E59668-3C21-4C75-9F1D-FC8FC2F32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" name="Oval 5">
            <a:extLst>
              <a:ext uri="{FF2B5EF4-FFF2-40B4-BE49-F238E27FC236}">
                <a16:creationId xmlns:a16="http://schemas.microsoft.com/office/drawing/2014/main" id="{52A002CF-6EAF-497D-9B9B-EF9F4451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F631B04-CB79-4ABB-B631-511E05B25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0481CA86-EF04-4CCF-855B-0D3FA1216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6AAADF3-4504-485E-9FD1-A0115962B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9349" y="0"/>
            <a:ext cx="462006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01AC39-4C8C-4C62-8156-37DB1C56F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9271" y="681318"/>
            <a:ext cx="3492552" cy="32214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PENTÁGONOs</a:t>
            </a:r>
          </a:p>
        </p:txBody>
      </p:sp>
      <p:pic>
        <p:nvPicPr>
          <p:cNvPr id="4" name="Picture 10" descr="Resultado de imagen de bandera marruecos">
            <a:extLst>
              <a:ext uri="{FF2B5EF4-FFF2-40B4-BE49-F238E27FC236}">
                <a16:creationId xmlns:a16="http://schemas.microsoft.com/office/drawing/2014/main" id="{2AA7A8B2-D7FE-40B2-8A2C-0F40A2118E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9" r="14163" b="-1"/>
          <a:stretch/>
        </p:blipFill>
        <p:spPr bwMode="auto">
          <a:xfrm>
            <a:off x="-1" y="-975"/>
            <a:ext cx="3629321" cy="335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er las imágenes de origen">
            <a:extLst>
              <a:ext uri="{FF2B5EF4-FFF2-40B4-BE49-F238E27FC236}">
                <a16:creationId xmlns:a16="http://schemas.microsoft.com/office/drawing/2014/main" id="{0A79FF41-F4D0-4FF9-8E42-4101054499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74" r="7425" b="-2"/>
          <a:stretch/>
        </p:blipFill>
        <p:spPr bwMode="auto">
          <a:xfrm>
            <a:off x="3789575" y="10"/>
            <a:ext cx="3633464" cy="335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esultado de imagen de pentágonoedificio">
            <a:extLst>
              <a:ext uri="{FF2B5EF4-FFF2-40B4-BE49-F238E27FC236}">
                <a16:creationId xmlns:a16="http://schemas.microsoft.com/office/drawing/2014/main" id="{7CEC3680-653D-4DA2-A0DE-E4E2882CC8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" r="735"/>
          <a:stretch/>
        </p:blipFill>
        <p:spPr bwMode="auto">
          <a:xfrm>
            <a:off x="-4144" y="3494689"/>
            <a:ext cx="7423238" cy="336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511B80B-EF72-4801-A384-8D8275769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4566" y="3925122"/>
            <a:ext cx="29260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89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42E59668-3C21-4C75-9F1D-FC8FC2F32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Oval 5">
            <a:extLst>
              <a:ext uri="{FF2B5EF4-FFF2-40B4-BE49-F238E27FC236}">
                <a16:creationId xmlns:a16="http://schemas.microsoft.com/office/drawing/2014/main" id="{52A002CF-6EAF-497D-9B9B-EF9F4451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F631B04-CB79-4ABB-B631-511E05B25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0481CA86-EF04-4CCF-855B-0D3FA1216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6AAADF3-4504-485E-9FD1-A0115962B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9349" y="0"/>
            <a:ext cx="462006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C3042E6-1DDD-4218-955C-0DD2C10E9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9271" y="681318"/>
            <a:ext cx="3492552" cy="32214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Hexágonos</a:t>
            </a:r>
            <a:endParaRPr lang="en-US" sz="44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100" name="Picture 4" descr="Resultado de imagen de hexágono naturaleza">
            <a:extLst>
              <a:ext uri="{FF2B5EF4-FFF2-40B4-BE49-F238E27FC236}">
                <a16:creationId xmlns:a16="http://schemas.microsoft.com/office/drawing/2014/main" id="{4E0EC87C-6A27-45ED-8EF7-643D13F56D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" r="11416" b="-3"/>
          <a:stretch/>
        </p:blipFill>
        <p:spPr bwMode="auto">
          <a:xfrm>
            <a:off x="-1" y="-975"/>
            <a:ext cx="3629321" cy="335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Resultado de imagen de hexágono naturaleza">
            <a:extLst>
              <a:ext uri="{FF2B5EF4-FFF2-40B4-BE49-F238E27FC236}">
                <a16:creationId xmlns:a16="http://schemas.microsoft.com/office/drawing/2014/main" id="{49993432-544D-4B02-84A8-17DA75A07E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94" b="-2"/>
          <a:stretch/>
        </p:blipFill>
        <p:spPr bwMode="auto">
          <a:xfrm>
            <a:off x="3789575" y="10"/>
            <a:ext cx="3633464" cy="335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esultado de imagen de hexágono pavimento">
            <a:extLst>
              <a:ext uri="{FF2B5EF4-FFF2-40B4-BE49-F238E27FC236}">
                <a16:creationId xmlns:a16="http://schemas.microsoft.com/office/drawing/2014/main" id="{76B59928-9C9B-4CF6-91F7-04DAE475D6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57" r="-1" b="39735"/>
          <a:stretch/>
        </p:blipFill>
        <p:spPr bwMode="auto">
          <a:xfrm>
            <a:off x="-4144" y="3494689"/>
            <a:ext cx="7423238" cy="336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511B80B-EF72-4801-A384-8D8275769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4566" y="3925122"/>
            <a:ext cx="29260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615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132</Words>
  <Application>Microsoft Office PowerPoint</Application>
  <PresentationFormat>Panorámica</PresentationFormat>
  <Paragraphs>27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Tw Cen MT</vt:lpstr>
      <vt:lpstr>Tw Cen MT Condensed</vt:lpstr>
      <vt:lpstr>Wingdings 3</vt:lpstr>
      <vt:lpstr>Integral</vt:lpstr>
      <vt:lpstr>UNIDAD 2. Polígonos</vt:lpstr>
      <vt:lpstr>Criterios de evaluación </vt:lpstr>
      <vt:lpstr>Estándares</vt:lpstr>
      <vt:lpstr>TRIÁNGULOS</vt:lpstr>
      <vt:lpstr>Cuadriláteros</vt:lpstr>
      <vt:lpstr>PENTÁGONOs</vt:lpstr>
      <vt:lpstr>Hexágonos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2. Polígonos</dc:title>
  <dc:creator>ZURITA HERRERA, LUIS</dc:creator>
  <cp:lastModifiedBy>ZURITA HERRERA, LUIS</cp:lastModifiedBy>
  <cp:revision>2</cp:revision>
  <dcterms:created xsi:type="dcterms:W3CDTF">2019-11-03T17:39:53Z</dcterms:created>
  <dcterms:modified xsi:type="dcterms:W3CDTF">2019-11-03T17:41:02Z</dcterms:modified>
</cp:coreProperties>
</file>