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2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84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71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29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87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1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4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14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38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582AE9-D0A2-4261-BE16-368B058FE0DD}" type="datetimeFigureOut">
              <a:rPr lang="es-ES" smtClean="0"/>
              <a:t>03/11/2019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BC20951-98A5-4DE9-AF41-2153C07AEC8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01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076495-2F2E-422E-B8C7-BA4C127C3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01" y="640080"/>
            <a:ext cx="4019429" cy="3339348"/>
          </a:xfrm>
        </p:spPr>
        <p:txBody>
          <a:bodyPr anchor="b">
            <a:normAutofit/>
          </a:bodyPr>
          <a:lstStyle/>
          <a:p>
            <a:r>
              <a:rPr lang="es-ES" sz="4400">
                <a:solidFill>
                  <a:srgbClr val="FFFFFF"/>
                </a:solidFill>
              </a:rPr>
              <a:t>UNIDAD 2. TANGENCIAS Y ENLACES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C91E11-E147-4309-AC34-A8C3A7502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315017"/>
            <a:ext cx="4015009" cy="1893939"/>
          </a:xfrm>
        </p:spPr>
        <p:txBody>
          <a:bodyPr anchor="t">
            <a:normAutofit/>
          </a:bodyPr>
          <a:lstStyle/>
          <a:p>
            <a:pPr algn="r"/>
            <a:r>
              <a:rPr lang="es-ES" sz="1600">
                <a:solidFill>
                  <a:srgbClr val="FFFFFF"/>
                </a:solidFill>
              </a:rPr>
              <a:t>CONTENIDOS:</a:t>
            </a:r>
          </a:p>
          <a:p>
            <a:pPr algn="r"/>
            <a:r>
              <a:rPr lang="es-ES" sz="1600">
                <a:solidFill>
                  <a:srgbClr val="FFFFFF"/>
                </a:solidFill>
              </a:rPr>
              <a:t>• Tangencias</a:t>
            </a:r>
          </a:p>
          <a:p>
            <a:pPr algn="r"/>
            <a:endParaRPr lang="es-ES" sz="1600">
              <a:solidFill>
                <a:srgbClr val="FFFFFF"/>
              </a:solidFill>
            </a:endParaRPr>
          </a:p>
        </p:txBody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60C26-30EE-4E98-A761-0CDAC224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s-ES" sz="5000"/>
              <a:t>Criterios de calificación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30197D9-7961-4AA1-96F5-FE4645794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307384"/>
              </p:ext>
            </p:extLst>
          </p:nvPr>
        </p:nvGraphicFramePr>
        <p:xfrm>
          <a:off x="942975" y="1336924"/>
          <a:ext cx="6596064" cy="4134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297">
                  <a:extLst>
                    <a:ext uri="{9D8B030D-6E8A-4147-A177-3AD203B41FA5}">
                      <a16:colId xmlns:a16="http://schemas.microsoft.com/office/drawing/2014/main" val="3733333682"/>
                    </a:ext>
                  </a:extLst>
                </a:gridCol>
                <a:gridCol w="5751767">
                  <a:extLst>
                    <a:ext uri="{9D8B030D-6E8A-4147-A177-3AD203B41FA5}">
                      <a16:colId xmlns:a16="http://schemas.microsoft.com/office/drawing/2014/main" val="3696976968"/>
                    </a:ext>
                  </a:extLst>
                </a:gridCol>
              </a:tblGrid>
              <a:tr h="1120803">
                <a:tc>
                  <a:txBody>
                    <a:bodyPr/>
                    <a:lstStyle/>
                    <a:p>
                      <a:pPr algn="r" fontAlgn="t"/>
                      <a:r>
                        <a:rPr lang="es-ES" sz="2300" u="none" strike="noStrike">
                          <a:effectLst/>
                        </a:rPr>
                        <a:t>7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300" u="none" strike="noStrike">
                          <a:effectLst/>
                        </a:rPr>
                        <a:t>Comprender las condiciones de los centros y las rectas tangentes en los distintos casos de tangencia y enlaces.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226912"/>
                  </a:ext>
                </a:extLst>
              </a:tr>
              <a:tr h="1120803">
                <a:tc>
                  <a:txBody>
                    <a:bodyPr/>
                    <a:lstStyle/>
                    <a:p>
                      <a:pPr algn="r" fontAlgn="t"/>
                      <a:r>
                        <a:rPr lang="es-ES" sz="2300" u="none" strike="noStrike">
                          <a:effectLst/>
                        </a:rPr>
                        <a:t>8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300" u="none" strike="noStrike">
                          <a:effectLst/>
                        </a:rPr>
                        <a:t>Comprender la construcción del óvalo y del ovoide básicos, aplicando las propiedades de las tangencias entre circunferencias.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0078696"/>
                  </a:ext>
                </a:extLst>
              </a:tr>
              <a:tr h="772531">
                <a:tc>
                  <a:txBody>
                    <a:bodyPr/>
                    <a:lstStyle/>
                    <a:p>
                      <a:pPr algn="r" fontAlgn="t"/>
                      <a:r>
                        <a:rPr lang="es-ES" sz="2300" u="none" strike="noStrike">
                          <a:effectLst/>
                        </a:rPr>
                        <a:t>9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300" u="none" strike="noStrike">
                          <a:effectLst/>
                        </a:rPr>
                        <a:t>Analizar y estudiar las propiedades de las tangencias en los óvalos y los ovoides.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0999490"/>
                  </a:ext>
                </a:extLst>
              </a:tr>
              <a:tr h="1120803">
                <a:tc>
                  <a:txBody>
                    <a:bodyPr/>
                    <a:lstStyle/>
                    <a:p>
                      <a:pPr algn="r" fontAlgn="t"/>
                      <a:r>
                        <a:rPr lang="es-ES" sz="2300" u="none" strike="noStrike">
                          <a:effectLst/>
                        </a:rPr>
                        <a:t>10</a:t>
                      </a:r>
                      <a:endParaRPr lang="es-ES" sz="2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300" u="none" strike="noStrike" dirty="0">
                          <a:effectLst/>
                        </a:rPr>
                        <a:t>Aplicar las condiciones de las tangencias y enlaces para construir espirales de 2, 3, 4 y 5 centros.</a:t>
                      </a:r>
                      <a:endParaRPr lang="es-ES" sz="2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166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4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29A04-F0AD-4ADE-92A2-5228AD6F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s-ES" sz="5000"/>
              <a:t>Estándares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4647F97-44BB-410E-B0E8-9D4AA5263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42551"/>
              </p:ext>
            </p:extLst>
          </p:nvPr>
        </p:nvGraphicFramePr>
        <p:xfrm>
          <a:off x="942975" y="1427230"/>
          <a:ext cx="6596064" cy="3954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810">
                  <a:extLst>
                    <a:ext uri="{9D8B030D-6E8A-4147-A177-3AD203B41FA5}">
                      <a16:colId xmlns:a16="http://schemas.microsoft.com/office/drawing/2014/main" val="1128698717"/>
                    </a:ext>
                  </a:extLst>
                </a:gridCol>
                <a:gridCol w="5727254">
                  <a:extLst>
                    <a:ext uri="{9D8B030D-6E8A-4147-A177-3AD203B41FA5}">
                      <a16:colId xmlns:a16="http://schemas.microsoft.com/office/drawing/2014/main" val="910499593"/>
                    </a:ext>
                  </a:extLst>
                </a:gridCol>
              </a:tblGrid>
              <a:tr h="972106"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u="none" strike="noStrike">
                          <a:effectLst/>
                        </a:rPr>
                        <a:t>7.1. 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Resuelve correctamente los casos de tangencia entre circunferencias, utilizando adecuadamente las herramientas. 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1714757"/>
                  </a:ext>
                </a:extLst>
              </a:tr>
              <a:tr h="972106"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u="none" strike="noStrike">
                          <a:effectLst/>
                        </a:rPr>
                        <a:t>7.2. 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Resuelve correctamente los distintos casos de tangencia entre circunferencias y rectas, utilizando adecuadamente las herramientas.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3567893"/>
                  </a:ext>
                </a:extLst>
              </a:tr>
              <a:tr h="670039"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u="none" strike="noStrike">
                          <a:effectLst/>
                        </a:rPr>
                        <a:t>8.1. 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>
                          <a:effectLst/>
                        </a:rPr>
                        <a:t>Construye correctamente un óvalo regular, conociendo el diámetro mayor.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9165587"/>
                  </a:ext>
                </a:extLst>
              </a:tr>
              <a:tr h="670039"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u="none" strike="noStrike">
                          <a:effectLst/>
                        </a:rPr>
                        <a:t>9.1.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>
                          <a:effectLst/>
                        </a:rPr>
                        <a:t> Construye varios tipos de óvalos y ovoides, según los diámetros conocidos. 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5123415"/>
                  </a:ext>
                </a:extLst>
              </a:tr>
              <a:tr h="670039"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u="none" strike="noStrike">
                          <a:effectLst/>
                        </a:rPr>
                        <a:t>10.1. 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u="none" strike="noStrike" dirty="0">
                          <a:effectLst/>
                        </a:rPr>
                        <a:t>Construye correctamente espirales de 2, 3 y 4 centros.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122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1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AB9711F-9D4F-49B4-892B-FEF66AA2F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5">
            <a:extLst>
              <a:ext uri="{FF2B5EF4-FFF2-40B4-BE49-F238E27FC236}">
                <a16:creationId xmlns:a16="http://schemas.microsoft.com/office/drawing/2014/main" id="{3A32867E-64D3-4B51-85AC-D771EA43C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FD44988-8DFE-46FC-967A-F6DB26538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300593E1-C77D-424C-B650-73B91A7D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6A7CDBA-82DE-4BA2-82C1-95DBFAA84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BABEFF-832C-418B-ABD9-C1ACC66A2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Tangencias</a:t>
            </a:r>
            <a:r>
              <a:rPr lang="en-US" sz="5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entre </a:t>
            </a:r>
            <a:r>
              <a:rPr lang="en-US" sz="5000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circunferencias</a:t>
            </a:r>
            <a:endParaRPr lang="en-US" sz="50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Resultado de imagen de reloj mecanismos">
            <a:extLst>
              <a:ext uri="{FF2B5EF4-FFF2-40B4-BE49-F238E27FC236}">
                <a16:creationId xmlns:a16="http://schemas.microsoft.com/office/drawing/2014/main" id="{95F80559-2F3C-4F20-919F-C4FAF50AF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298"/>
          <a:stretch/>
        </p:blipFill>
        <p:spPr bwMode="auto">
          <a:xfrm>
            <a:off x="20" y="10"/>
            <a:ext cx="4664922" cy="43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de tubos apilados">
            <a:extLst>
              <a:ext uri="{FF2B5EF4-FFF2-40B4-BE49-F238E27FC236}">
                <a16:creationId xmlns:a16="http://schemas.microsoft.com/office/drawing/2014/main" id="{6EAD4621-35AF-4C8E-88B6-01B4DC3E42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1" r="1" b="13967"/>
          <a:stretch/>
        </p:blipFill>
        <p:spPr bwMode="auto">
          <a:xfrm>
            <a:off x="4842931" y="10"/>
            <a:ext cx="7352867" cy="439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375A45C-AB1F-431B-BB67-DEC9F583B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96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6AB9711F-9D4F-49B4-892B-FEF66AA2F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Oval 5">
            <a:extLst>
              <a:ext uri="{FF2B5EF4-FFF2-40B4-BE49-F238E27FC236}">
                <a16:creationId xmlns:a16="http://schemas.microsoft.com/office/drawing/2014/main" id="{3A32867E-64D3-4B51-85AC-D771EA43C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FD44988-8DFE-46FC-967A-F6DB26538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300593E1-C77D-424C-B650-73B91A7D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6A7CDBA-82DE-4BA2-82C1-95DBFAA843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CD1913-5D81-412E-A40B-7A1FC4E81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ENLACE RECTA Y CIRCUNFERENCIA</a:t>
            </a:r>
          </a:p>
        </p:txBody>
      </p:sp>
      <p:pic>
        <p:nvPicPr>
          <p:cNvPr id="4100" name="Picture 4" descr="Resultado de imagen de tobogán">
            <a:extLst>
              <a:ext uri="{FF2B5EF4-FFF2-40B4-BE49-F238E27FC236}">
                <a16:creationId xmlns:a16="http://schemas.microsoft.com/office/drawing/2014/main" id="{3B563721-22E0-471D-BD79-65E792BCF3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7" r="8700" b="-1"/>
          <a:stretch/>
        </p:blipFill>
        <p:spPr bwMode="auto">
          <a:xfrm>
            <a:off x="20" y="10"/>
            <a:ext cx="4664922" cy="43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sultado de imagen de circuito fórmula 1">
            <a:extLst>
              <a:ext uri="{FF2B5EF4-FFF2-40B4-BE49-F238E27FC236}">
                <a16:creationId xmlns:a16="http://schemas.microsoft.com/office/drawing/2014/main" id="{517413CB-3576-429E-BC37-4A045A80C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9" r="1" b="1"/>
          <a:stretch/>
        </p:blipFill>
        <p:spPr bwMode="auto">
          <a:xfrm>
            <a:off x="4842931" y="10"/>
            <a:ext cx="7352867" cy="439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375A45C-AB1F-431B-BB67-DEC9F583B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65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AB832D16-7558-4209-B5E6-60CFB7383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5">
            <a:extLst>
              <a:ext uri="{FF2B5EF4-FFF2-40B4-BE49-F238E27FC236}">
                <a16:creationId xmlns:a16="http://schemas.microsoft.com/office/drawing/2014/main" id="{0B201792-59B9-4FE8-9B2A-7F7A5AED0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61931C1-E9DE-4D66-831E-9ABDF1574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045426A-326D-4262-A31E-8C4D42211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D12AE4-EB34-4509-A985-2B64EC33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ÓVALOS Y OVOIDES</a:t>
            </a:r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8BD0C197-6F97-4148-BD9F-3BC50E46A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 descr="Ver las imágenes de origen">
            <a:extLst>
              <a:ext uri="{FF2B5EF4-FFF2-40B4-BE49-F238E27FC236}">
                <a16:creationId xmlns:a16="http://schemas.microsoft.com/office/drawing/2014/main" id="{B60A7235-B833-494B-A380-445C9AE7A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632" y="527162"/>
            <a:ext cx="3517119" cy="351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F6FDB19-8C2A-48D0-8728-5987EDF37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2617" y="822682"/>
            <a:ext cx="0" cy="29260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Resultado de imagen de logotipo óvalo">
            <a:extLst>
              <a:ext uri="{FF2B5EF4-FFF2-40B4-BE49-F238E27FC236}">
                <a16:creationId xmlns:a16="http://schemas.microsoft.com/office/drawing/2014/main" id="{6DF601D5-3985-4A35-925E-F379D16F6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0676" y="1189980"/>
            <a:ext cx="3537345" cy="219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9B89FA-8981-4C79-AEA8-92BBDEB7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469" y="822682"/>
            <a:ext cx="0" cy="29260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Resultado de imagen de huevo">
            <a:extLst>
              <a:ext uri="{FF2B5EF4-FFF2-40B4-BE49-F238E27FC236}">
                <a16:creationId xmlns:a16="http://schemas.microsoft.com/office/drawing/2014/main" id="{AD6847BB-CA81-43BB-B072-27895831D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62336" y="1014982"/>
            <a:ext cx="3517120" cy="254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F5E87B5-6250-4AF5-88E7-E1D9745E7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6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42E59668-3C21-4C75-9F1D-FC8FC2F32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Oval 5">
            <a:extLst>
              <a:ext uri="{FF2B5EF4-FFF2-40B4-BE49-F238E27FC236}">
                <a16:creationId xmlns:a16="http://schemas.microsoft.com/office/drawing/2014/main" id="{52A002CF-6EAF-497D-9B9B-EF9F4451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F631B04-CB79-4ABB-B631-511E05B2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0481CA86-EF04-4CCF-855B-0D3FA1216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6AAADF3-4504-485E-9FD1-A0115962B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9349" y="0"/>
            <a:ext cx="462006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0DB43A-D460-45BE-9058-C22D37C1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9271" y="681318"/>
            <a:ext cx="3492552" cy="32214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Espirales</a:t>
            </a:r>
          </a:p>
        </p:txBody>
      </p:sp>
      <p:pic>
        <p:nvPicPr>
          <p:cNvPr id="6146" name="Picture 2" descr="Ver las imágenes de origen">
            <a:extLst>
              <a:ext uri="{FF2B5EF4-FFF2-40B4-BE49-F238E27FC236}">
                <a16:creationId xmlns:a16="http://schemas.microsoft.com/office/drawing/2014/main" id="{1C597F2E-31AB-48DD-8C15-2A48D7E043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4" r="3" b="3"/>
          <a:stretch/>
        </p:blipFill>
        <p:spPr bwMode="auto">
          <a:xfrm>
            <a:off x="-1" y="-975"/>
            <a:ext cx="3629321" cy="335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Ver las imágenes de origen">
            <a:extLst>
              <a:ext uri="{FF2B5EF4-FFF2-40B4-BE49-F238E27FC236}">
                <a16:creationId xmlns:a16="http://schemas.microsoft.com/office/drawing/2014/main" id="{9D19C6EC-9A93-4B81-A95D-98521B83B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" b="18863"/>
          <a:stretch/>
        </p:blipFill>
        <p:spPr bwMode="auto">
          <a:xfrm>
            <a:off x="3789575" y="10"/>
            <a:ext cx="3633464" cy="335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Ver las imágenes de origen">
            <a:extLst>
              <a:ext uri="{FF2B5EF4-FFF2-40B4-BE49-F238E27FC236}">
                <a16:creationId xmlns:a16="http://schemas.microsoft.com/office/drawing/2014/main" id="{44D06648-CC9B-44ED-8341-0A88DCA16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86" r="-1" b="3025"/>
          <a:stretch/>
        </p:blipFill>
        <p:spPr bwMode="auto">
          <a:xfrm>
            <a:off x="-4144" y="3494689"/>
            <a:ext cx="7423238" cy="33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511B80B-EF72-4801-A384-8D8275769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4566" y="3925122"/>
            <a:ext cx="29260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489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Panorámica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UNIDAD 2. TANGENCIAS Y ENLACES</vt:lpstr>
      <vt:lpstr>Criterios de calificación</vt:lpstr>
      <vt:lpstr>Estándares</vt:lpstr>
      <vt:lpstr>Tangencias entre circunferencias</vt:lpstr>
      <vt:lpstr>ENLACE RECTA Y CIRCUNFERENCIA</vt:lpstr>
      <vt:lpstr>ÓVALOS Y OVOIDES</vt:lpstr>
      <vt:lpstr>Espirales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2. TANGENCIAS Y ENLACES</dc:title>
  <dc:creator>ZURITA HERRERA, LUIS</dc:creator>
  <cp:lastModifiedBy>ZURITA HERRERA, LUIS</cp:lastModifiedBy>
  <cp:revision>1</cp:revision>
  <dcterms:created xsi:type="dcterms:W3CDTF">2019-11-03T18:03:50Z</dcterms:created>
  <dcterms:modified xsi:type="dcterms:W3CDTF">2019-11-03T18:04:17Z</dcterms:modified>
</cp:coreProperties>
</file>